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01" r:id="rId1"/>
    <p:sldMasterId id="2147484113" r:id="rId2"/>
  </p:sldMasterIdLst>
  <p:notesMasterIdLst>
    <p:notesMasterId r:id="rId37"/>
  </p:notesMasterIdLst>
  <p:sldIdLst>
    <p:sldId id="256" r:id="rId3"/>
    <p:sldId id="310" r:id="rId4"/>
    <p:sldId id="323" r:id="rId5"/>
    <p:sldId id="326" r:id="rId6"/>
    <p:sldId id="325" r:id="rId7"/>
    <p:sldId id="327" r:id="rId8"/>
    <p:sldId id="329" r:id="rId9"/>
    <p:sldId id="330" r:id="rId10"/>
    <p:sldId id="328" r:id="rId11"/>
    <p:sldId id="311" r:id="rId12"/>
    <p:sldId id="332" r:id="rId13"/>
    <p:sldId id="333" r:id="rId14"/>
    <p:sldId id="279" r:id="rId15"/>
    <p:sldId id="338" r:id="rId16"/>
    <p:sldId id="313" r:id="rId17"/>
    <p:sldId id="334" r:id="rId18"/>
    <p:sldId id="335" r:id="rId19"/>
    <p:sldId id="344" r:id="rId20"/>
    <p:sldId id="345" r:id="rId21"/>
    <p:sldId id="336" r:id="rId22"/>
    <p:sldId id="337" r:id="rId23"/>
    <p:sldId id="339" r:id="rId24"/>
    <p:sldId id="340" r:id="rId25"/>
    <p:sldId id="341" r:id="rId26"/>
    <p:sldId id="315" r:id="rId27"/>
    <p:sldId id="342" r:id="rId28"/>
    <p:sldId id="343" r:id="rId29"/>
    <p:sldId id="305" r:id="rId30"/>
    <p:sldId id="304" r:id="rId31"/>
    <p:sldId id="316" r:id="rId32"/>
    <p:sldId id="320" r:id="rId33"/>
    <p:sldId id="321" r:id="rId34"/>
    <p:sldId id="322" r:id="rId35"/>
    <p:sldId id="307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1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fif>
</file>

<file path=ppt/media/image16.jpg>
</file>

<file path=ppt/media/image17.jpg>
</file>

<file path=ppt/media/image18.jpeg>
</file>

<file path=ppt/media/image19.jpe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jpg>
</file>

<file path=ppt/media/image26.jpeg>
</file>

<file path=ppt/media/image27.jpeg>
</file>

<file path=ppt/media/image28.png>
</file>

<file path=ppt/media/image29.jpg>
</file>

<file path=ppt/media/image3.png>
</file>

<file path=ppt/media/image30.jpg>
</file>

<file path=ppt/media/image31.jpg>
</file>

<file path=ppt/media/image32.jp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50650F-0654-4C23-B5C2-1B6C5DDA08CA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74E02-9892-4E68-A12E-FAFE28784B7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9674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42326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20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6330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21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5005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23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472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24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05678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26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46610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27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3264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200 </a:t>
            </a:r>
            <a:r>
              <a:rPr lang="en-AU" dirty="0" err="1" smtClean="0"/>
              <a:t>ms</a:t>
            </a:r>
            <a:r>
              <a:rPr lang="en-AU" dirty="0" smtClean="0"/>
              <a:t> delay  1960s measured within 5%</a:t>
            </a:r>
          </a:p>
          <a:p>
            <a:r>
              <a:rPr lang="en-AU" dirty="0" smtClean="0"/>
              <a:t>0.002% level with Cassini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0790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200 </a:t>
            </a:r>
            <a:r>
              <a:rPr lang="en-AU" dirty="0" err="1" smtClean="0"/>
              <a:t>ms</a:t>
            </a:r>
            <a:r>
              <a:rPr lang="en-AU" dirty="0" smtClean="0"/>
              <a:t> delay  1960s measured within 5%</a:t>
            </a:r>
          </a:p>
          <a:p>
            <a:r>
              <a:rPr lang="en-AU" dirty="0" smtClean="0"/>
              <a:t>0.002% level with Cassini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7302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200 </a:t>
            </a:r>
            <a:r>
              <a:rPr lang="en-AU" dirty="0" err="1" smtClean="0"/>
              <a:t>ms</a:t>
            </a:r>
            <a:r>
              <a:rPr lang="en-AU" dirty="0" smtClean="0"/>
              <a:t> delay  1960s measured within 5%</a:t>
            </a:r>
          </a:p>
          <a:p>
            <a:r>
              <a:rPr lang="en-AU" dirty="0" smtClean="0"/>
              <a:t>0.002% level with Cassini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4911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4019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7693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0395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9592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B74E02-9892-4E68-A12E-FAFE28784B70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2594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00949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7804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27676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020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14781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blipFill dpi="0" rotWithShape="1">
          <a:blip r:embed="rId2">
            <a:lum/>
          </a:blip>
          <a:srcRect/>
          <a:stretch>
            <a:fillRect t="3000" r="12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2395-B3BA-4E83-9A16-EB1EF72CF7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8202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 t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59073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 t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22557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 t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6485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 t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0A73-1774-42B3-9FAD-BD852159156C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2395-B3BA-4E83-9A16-EB1EF72CF7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28883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 t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AU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0530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58684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 t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642010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AU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02510"/>
            <a:ext cx="10515600" cy="43513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129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 t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642010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AU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02510"/>
            <a:ext cx="5181600" cy="43513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02510"/>
            <a:ext cx="5181600" cy="43513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4452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bg>
      <p:bgPr>
        <a:blipFill dpi="0" rotWithShape="1">
          <a:blip r:embed="rId2">
            <a:lum/>
          </a:blip>
          <a:srcRect/>
          <a:stretch>
            <a:fillRect t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  <a:lvl2pPr>
              <a:defRPr sz="2800">
                <a:solidFill>
                  <a:srgbClr val="FFFFFF"/>
                </a:solidFill>
              </a:defRPr>
            </a:lvl2pPr>
            <a:lvl3pPr>
              <a:defRPr sz="2400">
                <a:solidFill>
                  <a:srgbClr val="FFFFFF"/>
                </a:solidFill>
              </a:defRPr>
            </a:lvl3pPr>
            <a:lvl4pPr>
              <a:defRPr sz="2000">
                <a:solidFill>
                  <a:srgbClr val="FFFFFF"/>
                </a:solidFill>
              </a:defRPr>
            </a:lvl4pPr>
            <a:lvl5pPr>
              <a:defRPr sz="20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0A73-1774-42B3-9FAD-BD852159156C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2395-B3BA-4E83-9A16-EB1EF72CF7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7226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 t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0A73-1774-42B3-9FAD-BD852159156C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2395-B3BA-4E83-9A16-EB1EF72CF7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3227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97715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6028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6202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8806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3475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5074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0276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A0A36-C023-48AF-B378-B3E572895A01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DEBC8-A51C-4001-B6E4-B9EDD0E7BA9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11096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02" r:id="rId1"/>
    <p:sldLayoutId id="2147484103" r:id="rId2"/>
    <p:sldLayoutId id="2147484104" r:id="rId3"/>
    <p:sldLayoutId id="2147484105" r:id="rId4"/>
    <p:sldLayoutId id="2147484106" r:id="rId5"/>
    <p:sldLayoutId id="2147484107" r:id="rId6"/>
    <p:sldLayoutId id="2147484108" r:id="rId7"/>
    <p:sldLayoutId id="2147484109" r:id="rId8"/>
    <p:sldLayoutId id="2147484110" r:id="rId9"/>
    <p:sldLayoutId id="2147484111" r:id="rId10"/>
    <p:sldLayoutId id="21474841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66C0A73-1774-42B3-9FAD-BD852159156C}" type="datetimeFigureOut">
              <a:rPr lang="en-AU" smtClean="0"/>
              <a:t>16/01/2019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C842395-B3BA-4E83-9A16-EB1EF72CF7D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2952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115" r:id="rId2"/>
    <p:sldLayoutId id="2147484116" r:id="rId3"/>
    <p:sldLayoutId id="2147484117" r:id="rId4"/>
    <p:sldLayoutId id="2147484118" r:id="rId5"/>
    <p:sldLayoutId id="2147484119" r:id="rId6"/>
    <p:sldLayoutId id="2147484120" r:id="rId7"/>
    <p:sldLayoutId id="2147484121" r:id="rId8"/>
    <p:sldLayoutId id="2147484122" r:id="rId9"/>
    <p:sldLayoutId id="2147484123" r:id="rId10"/>
    <p:sldLayoutId id="2147484124" r:id="rId11"/>
    <p:sldLayoutId id="2147484125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f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85" b="7254"/>
          <a:stretch/>
        </p:blipFill>
        <p:spPr>
          <a:xfrm>
            <a:off x="0" y="-730"/>
            <a:ext cx="12192000" cy="68618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4313" y="4359215"/>
            <a:ext cx="10503436" cy="2387600"/>
          </a:xfrm>
        </p:spPr>
        <p:txBody>
          <a:bodyPr>
            <a:normAutofit/>
          </a:bodyPr>
          <a:lstStyle/>
          <a:p>
            <a:r>
              <a:rPr lang="en-AU" b="1" dirty="0" smtClean="0"/>
              <a:t>Extreme Gravity and Black Holes</a:t>
            </a:r>
            <a:endParaRPr lang="en-AU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308" y="208656"/>
            <a:ext cx="4845539" cy="1655762"/>
          </a:xfrm>
        </p:spPr>
        <p:txBody>
          <a:bodyPr>
            <a:normAutofit/>
          </a:bodyPr>
          <a:lstStyle/>
          <a:p>
            <a:pPr algn="l"/>
            <a:r>
              <a:rPr lang="en-AU" sz="2000" dirty="0" smtClean="0"/>
              <a:t>Dr. Janie K. Hoormann</a:t>
            </a:r>
          </a:p>
          <a:p>
            <a:pPr algn="l"/>
            <a:r>
              <a:rPr lang="en-AU" sz="2000" dirty="0" smtClean="0"/>
              <a:t>University of Queensland</a:t>
            </a:r>
          </a:p>
          <a:p>
            <a:pPr algn="l"/>
            <a:r>
              <a:rPr lang="en-AU" sz="2000" dirty="0" smtClean="0"/>
              <a:t>School of Mathematics and Physics</a:t>
            </a:r>
          </a:p>
          <a:p>
            <a:pPr algn="l"/>
            <a:r>
              <a:rPr lang="en-AU" sz="2000" dirty="0" smtClean="0"/>
              <a:t>17 January 2019</a:t>
            </a:r>
            <a:endParaRPr lang="en-AU" sz="2000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0492154" y="112917"/>
            <a:ext cx="1699846" cy="19147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AU" sz="1200" dirty="0" smtClean="0"/>
              <a:t>Image Credit: NASA/JPL-Caltech</a:t>
            </a:r>
            <a:endParaRPr lang="en-AU" sz="1200" dirty="0"/>
          </a:p>
        </p:txBody>
      </p:sp>
    </p:spTree>
    <p:extLst>
      <p:ext uri="{BB962C8B-B14F-4D97-AF65-F5344CB8AC3E}">
        <p14:creationId xmlns:p14="http://schemas.microsoft.com/office/powerpoint/2010/main" val="19378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>
                <a:solidFill>
                  <a:schemeClr val="accent5"/>
                </a:solidFill>
              </a:rPr>
              <a:t>Q: What are black </a:t>
            </a:r>
            <a:r>
              <a:rPr lang="en-AU" b="1" dirty="0">
                <a:solidFill>
                  <a:schemeClr val="accent5"/>
                </a:solidFill>
              </a:rPr>
              <a:t>h</a:t>
            </a:r>
            <a:r>
              <a:rPr lang="en-AU" b="1" dirty="0" smtClean="0">
                <a:solidFill>
                  <a:schemeClr val="accent5"/>
                </a:solidFill>
              </a:rPr>
              <a:t>oles?</a:t>
            </a:r>
            <a:endParaRPr lang="en-AU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126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Life of a Star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7" y="5857471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Black holes form when massive stars die</a:t>
            </a:r>
          </a:p>
        </p:txBody>
      </p:sp>
      <p:pic>
        <p:nvPicPr>
          <p:cNvPr id="5" name="Content Placeholder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53"/>
          <a:stretch/>
        </p:blipFill>
        <p:spPr>
          <a:xfrm>
            <a:off x="1660963" y="1519292"/>
            <a:ext cx="8467117" cy="38745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60963" y="5193813"/>
            <a:ext cx="48388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>
                <a:solidFill>
                  <a:schemeClr val="tx2"/>
                </a:solidFill>
              </a:rPr>
              <a:t>Image Credit: </a:t>
            </a:r>
            <a:r>
              <a:rPr lang="en-AU" sz="700" b="1" i="1" dirty="0">
                <a:solidFill>
                  <a:schemeClr val="tx2"/>
                </a:solidFill>
              </a:rPr>
              <a:t>https://scioly.org/wiki/index.php/File:Star_cycle.png</a:t>
            </a:r>
            <a:endParaRPr lang="en-AU" sz="7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87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Black Holes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7" y="5857471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Gravitational pull so strong that light can’t escape</a:t>
            </a:r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827" y="1642169"/>
            <a:ext cx="6615616" cy="3704745"/>
          </a:xfrm>
        </p:spPr>
      </p:pic>
      <p:sp>
        <p:nvSpPr>
          <p:cNvPr id="8" name="TextBox 7"/>
          <p:cNvSpPr txBox="1"/>
          <p:nvPr/>
        </p:nvSpPr>
        <p:spPr>
          <a:xfrm>
            <a:off x="2654827" y="5063012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Interstellar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56614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9423" y="3448198"/>
            <a:ext cx="10363200" cy="1362075"/>
          </a:xfrm>
        </p:spPr>
        <p:txBody>
          <a:bodyPr>
            <a:noAutofit/>
          </a:bodyPr>
          <a:lstStyle/>
          <a:p>
            <a:r>
              <a:rPr lang="en-AU" b="1" dirty="0" smtClean="0">
                <a:solidFill>
                  <a:schemeClr val="accent5"/>
                </a:solidFill>
              </a:rPr>
              <a:t>Q: How do we observe </a:t>
            </a:r>
            <a:br>
              <a:rPr lang="en-AU" b="1" dirty="0" smtClean="0">
                <a:solidFill>
                  <a:schemeClr val="accent5"/>
                </a:solidFill>
              </a:rPr>
            </a:br>
            <a:r>
              <a:rPr lang="en-AU" b="1" dirty="0" smtClean="0">
                <a:solidFill>
                  <a:schemeClr val="accent5"/>
                </a:solidFill>
              </a:rPr>
              <a:t>something we can’t see?</a:t>
            </a:r>
            <a:endParaRPr lang="en-AU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53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528" y="1386633"/>
            <a:ext cx="6137329" cy="434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Observing Black Holes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7" y="5857471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Observe how stuff gets sucked into the black hole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65528" y="5495607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</a:t>
            </a:r>
            <a:r>
              <a:rPr lang="en-AU" sz="700" b="1" i="1" dirty="0" err="1" smtClean="0"/>
              <a:t>Credit:NASA</a:t>
            </a:r>
            <a:r>
              <a:rPr lang="en-AU" sz="700" b="1" i="1" dirty="0" smtClean="0"/>
              <a:t>/CXC/</a:t>
            </a:r>
            <a:r>
              <a:rPr lang="en-AU" sz="700" b="1" i="1" dirty="0" err="1" smtClean="0"/>
              <a:t>M.Weiss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221958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>
                <a:solidFill>
                  <a:schemeClr val="accent5"/>
                </a:solidFill>
              </a:rPr>
              <a:t>Q: How big are black holes?</a:t>
            </a:r>
            <a:endParaRPr lang="en-AU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24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Event Horizon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7" y="5857471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The point of no return – depends on the mass of the black hole</a:t>
            </a:r>
          </a:p>
        </p:txBody>
      </p:sp>
      <p:pic>
        <p:nvPicPr>
          <p:cNvPr id="7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435" y="1387657"/>
            <a:ext cx="5278361" cy="4222689"/>
          </a:xfrm>
        </p:spPr>
      </p:pic>
      <p:sp>
        <p:nvSpPr>
          <p:cNvPr id="9" name="TextBox 8"/>
          <p:cNvSpPr txBox="1"/>
          <p:nvPr/>
        </p:nvSpPr>
        <p:spPr>
          <a:xfrm>
            <a:off x="3439435" y="5410291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Alain </a:t>
            </a:r>
            <a:r>
              <a:rPr lang="en-AU" sz="700" b="1" i="1" dirty="0" err="1" smtClean="0"/>
              <a:t>Riazuelo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1929964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Earth Sized Black Hole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7" y="5857471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6 x 10</a:t>
            </a:r>
            <a:r>
              <a:rPr lang="en-AU" baseline="30000" dirty="0" smtClean="0"/>
              <a:t>24 </a:t>
            </a:r>
            <a:r>
              <a:rPr lang="en-AU" dirty="0" smtClean="0"/>
              <a:t>kg</a:t>
            </a:r>
            <a:endParaRPr lang="en-AU" dirty="0" smtClean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6" t="3282" r="3425" b="2725"/>
          <a:stretch/>
        </p:blipFill>
        <p:spPr>
          <a:xfrm>
            <a:off x="4106914" y="1776026"/>
            <a:ext cx="3776694" cy="3483199"/>
          </a:xfrm>
          <a:prstGeom prst="ellipse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01945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Earth Sized Black Hole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7" y="5857471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1.8 cm diameter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891794" y="1849917"/>
            <a:ext cx="5756261" cy="3483199"/>
            <a:chOff x="3084490" y="2086377"/>
            <a:chExt cx="5417709" cy="358676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4060" y="3610271"/>
              <a:ext cx="528139" cy="528141"/>
            </a:xfrm>
            <a:prstGeom prst="ellipse">
              <a:avLst/>
            </a:prstGeom>
            <a:solidFill>
              <a:schemeClr val="tx1"/>
            </a:solidFill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6" t="3282" r="3425" b="2725"/>
            <a:stretch/>
          </p:blipFill>
          <p:spPr>
            <a:xfrm>
              <a:off x="3084490" y="2086377"/>
              <a:ext cx="3554569" cy="3586767"/>
            </a:xfrm>
            <a:prstGeom prst="ellipse">
              <a:avLst/>
            </a:prstGeom>
            <a:solidFill>
              <a:schemeClr val="tx1"/>
            </a:solidFill>
          </p:spPr>
        </p:pic>
        <p:cxnSp>
          <p:nvCxnSpPr>
            <p:cNvPr id="15" name="Straight Arrow Connector 14"/>
            <p:cNvCxnSpPr/>
            <p:nvPr/>
          </p:nvCxnSpPr>
          <p:spPr>
            <a:xfrm flipV="1">
              <a:off x="6769724" y="3869145"/>
              <a:ext cx="1087998" cy="1"/>
            </a:xfrm>
            <a:prstGeom prst="straightConnector1">
              <a:avLst/>
            </a:prstGeom>
            <a:solidFill>
              <a:schemeClr val="tx1"/>
            </a:solidFill>
            <a:ln w="76200">
              <a:solidFill>
                <a:schemeClr val="accent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269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285875"/>
            <a:ext cx="7620000" cy="4286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4 Million Solar Mass Black Hole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1775847" y="5857471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/>
              <a:t>8</a:t>
            </a:r>
            <a:r>
              <a:rPr lang="en-AU" dirty="0" smtClean="0"/>
              <a:t> x 10</a:t>
            </a:r>
            <a:r>
              <a:rPr lang="en-AU" baseline="30000" dirty="0" smtClean="0"/>
              <a:t>36</a:t>
            </a:r>
            <a:r>
              <a:rPr lang="en-AU" baseline="30000" dirty="0" smtClean="0"/>
              <a:t> </a:t>
            </a:r>
            <a:r>
              <a:rPr lang="en-AU" dirty="0" smtClean="0"/>
              <a:t>kg</a:t>
            </a:r>
            <a:endParaRPr lang="en-AU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2241799" y="5414715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</a:t>
            </a:r>
            <a:r>
              <a:rPr lang="en-AU" sz="700" b="1" i="1" dirty="0" smtClean="0"/>
              <a:t>The Hubble Heritage Team (AURA/</a:t>
            </a:r>
            <a:r>
              <a:rPr lang="en-AU" sz="700" b="1" i="1" dirty="0" err="1" smtClean="0"/>
              <a:t>STSci</a:t>
            </a:r>
            <a:r>
              <a:rPr lang="en-AU" sz="700" b="1" i="1" dirty="0" smtClean="0"/>
              <a:t>/NASA)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78650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>
                <a:solidFill>
                  <a:schemeClr val="accent5"/>
                </a:solidFill>
              </a:rPr>
              <a:t>Q: What is gravity?</a:t>
            </a:r>
            <a:endParaRPr lang="en-AU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90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4 Million Solar Mass Black Hole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7" y="5857471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23,000,000 km diameter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421" y="1576728"/>
            <a:ext cx="4029577" cy="40295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535" y="2668663"/>
            <a:ext cx="1113689" cy="740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344157" y="2483997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 smtClean="0">
                <a:solidFill>
                  <a:srgbClr val="002060"/>
                </a:solidFill>
              </a:rPr>
              <a:t>5756 times!</a:t>
            </a:r>
            <a:endParaRPr lang="en-AU" b="1" dirty="0">
              <a:solidFill>
                <a:srgbClr val="00206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64421" y="5406250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gettyimages.co.uk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238411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4 Million Solar Mass Black Hole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7" y="5857471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23,000,000 km diameter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8" t="27548" r="33456" b="9854"/>
          <a:stretch/>
        </p:blipFill>
        <p:spPr>
          <a:xfrm>
            <a:off x="3734262" y="1500160"/>
            <a:ext cx="3965752" cy="393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03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 smtClean="0">
                <a:solidFill>
                  <a:schemeClr val="accent5"/>
                </a:solidFill>
              </a:rPr>
              <a:t>Q: How do we measure the mass of black holes?</a:t>
            </a:r>
            <a:endParaRPr lang="en-AU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799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Nearby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6" y="6027952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Measure how stars orbit black holes</a:t>
            </a:r>
          </a:p>
        </p:txBody>
      </p:sp>
      <p:pic>
        <p:nvPicPr>
          <p:cNvPr id="5" name="galcent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59396" y="1471703"/>
            <a:ext cx="4239628" cy="4239628"/>
          </a:xfrm>
        </p:spPr>
      </p:pic>
    </p:spTree>
    <p:extLst>
      <p:ext uri="{BB962C8B-B14F-4D97-AF65-F5344CB8AC3E}">
        <p14:creationId xmlns:p14="http://schemas.microsoft.com/office/powerpoint/2010/main" val="3013443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Far Away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6" y="6027952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Measure how light echoes around black holes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4" r="6501"/>
          <a:stretch/>
        </p:blipFill>
        <p:spPr>
          <a:xfrm>
            <a:off x="3520154" y="1430300"/>
            <a:ext cx="5189893" cy="43401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20154" y="5570383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NASA/APOD: </a:t>
            </a:r>
            <a:r>
              <a:rPr lang="en-AU" sz="700" b="1" i="1" dirty="0" err="1" smtClean="0"/>
              <a:t>V.Veckman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19235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2671" y="2797270"/>
            <a:ext cx="10363200" cy="1836723"/>
          </a:xfrm>
        </p:spPr>
        <p:txBody>
          <a:bodyPr>
            <a:normAutofit/>
          </a:bodyPr>
          <a:lstStyle/>
          <a:p>
            <a:r>
              <a:rPr lang="en-AU" sz="5400" b="1" dirty="0" smtClean="0">
                <a:solidFill>
                  <a:schemeClr val="accent5"/>
                </a:solidFill>
              </a:rPr>
              <a:t>Q: Where </a:t>
            </a:r>
            <a:r>
              <a:rPr lang="en-AU" sz="5400" b="1" dirty="0" smtClean="0">
                <a:solidFill>
                  <a:schemeClr val="accent5"/>
                </a:solidFill>
              </a:rPr>
              <a:t>you </a:t>
            </a:r>
            <a:r>
              <a:rPr lang="en-AU" sz="5400" b="1" dirty="0" smtClean="0">
                <a:solidFill>
                  <a:schemeClr val="accent5"/>
                </a:solidFill>
              </a:rPr>
              <a:t>get your data?</a:t>
            </a:r>
            <a:endParaRPr lang="en-AU" sz="54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44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Dark Energy Survey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6" y="5818972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Blanco Telescope in Chile</a:t>
            </a:r>
          </a:p>
        </p:txBody>
      </p:sp>
      <p:pic>
        <p:nvPicPr>
          <p:cNvPr id="8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0656" y="1405050"/>
            <a:ext cx="5654298" cy="4165333"/>
          </a:xfrm>
        </p:spPr>
      </p:pic>
      <p:sp>
        <p:nvSpPr>
          <p:cNvPr id="9" name="TextBox 8"/>
          <p:cNvSpPr txBox="1"/>
          <p:nvPr/>
        </p:nvSpPr>
        <p:spPr>
          <a:xfrm>
            <a:off x="3320656" y="5370328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KICP/</a:t>
            </a:r>
            <a:r>
              <a:rPr lang="en-AU" sz="700" b="1" i="1" dirty="0" err="1" smtClean="0"/>
              <a:t>UChicago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1463645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Australian Dark Energy Survey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9796" y="5818972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Anglo Australian Telescope, Coonabarabran NSW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951" y="1426883"/>
            <a:ext cx="5948079" cy="3964267"/>
          </a:xfrm>
        </p:spPr>
      </p:pic>
    </p:spTree>
    <p:extLst>
      <p:ext uri="{BB962C8B-B14F-4D97-AF65-F5344CB8AC3E}">
        <p14:creationId xmlns:p14="http://schemas.microsoft.com/office/powerpoint/2010/main" val="251473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12377" y="6558116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Video Credit: AAO</a:t>
            </a:r>
            <a:endParaRPr lang="en-AU" sz="700" dirty="0"/>
          </a:p>
        </p:txBody>
      </p:sp>
      <p:pic>
        <p:nvPicPr>
          <p:cNvPr id="2" name="A Robot Builds a Telescop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8915" y="475342"/>
            <a:ext cx="10263212" cy="577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52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8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" t="1164" r="1334" b="952"/>
          <a:stretch/>
        </p:blipFill>
        <p:spPr>
          <a:xfrm>
            <a:off x="2881084" y="254001"/>
            <a:ext cx="6596743" cy="598234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19290" y="6236342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Yuan et al 2015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35811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Newtonian Gravity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39195" y="5955379"/>
            <a:ext cx="7875954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Every mass attracts every other mass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387" y="1262018"/>
            <a:ext cx="5415747" cy="44318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87387" y="5493835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Sutori.com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252625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2671" y="2797270"/>
            <a:ext cx="10363200" cy="1836723"/>
          </a:xfrm>
        </p:spPr>
        <p:txBody>
          <a:bodyPr>
            <a:normAutofit/>
          </a:bodyPr>
          <a:lstStyle/>
          <a:p>
            <a:r>
              <a:rPr lang="en-AU" sz="5400" b="1" dirty="0" smtClean="0">
                <a:solidFill>
                  <a:schemeClr val="accent5"/>
                </a:solidFill>
              </a:rPr>
              <a:t>Q: Why do I care about how much black holes weigh?</a:t>
            </a:r>
            <a:endParaRPr lang="en-AU" sz="54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37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1183105" y="2888573"/>
            <a:ext cx="4223084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sz="3600" dirty="0" smtClean="0"/>
              <a:t>Q: Did black holes get so big just by eating space junk?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</p:txBody>
      </p:sp>
      <p:pic>
        <p:nvPicPr>
          <p:cNvPr id="3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528" y="1967573"/>
            <a:ext cx="5034272" cy="377143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19528" y="5538955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700" b="1" i="1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 Credit: M.A. </a:t>
            </a:r>
            <a:r>
              <a:rPr kumimoji="0" lang="en-AU" sz="700" b="1" i="1" u="none" strike="noStrike" kern="120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Garlick</a:t>
            </a:r>
            <a:endParaRPr kumimoji="0" lang="en-AU" sz="7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64201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The Big Questions</a:t>
            </a:r>
            <a:endParaRPr lang="en-AU" sz="48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78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838200" y="64201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The Big Questions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14400" y="2575752"/>
            <a:ext cx="5181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sz="3600" smtClean="0"/>
              <a:t>Q: Did black holes get big by crashing into other black holes to create one big black hole?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</p:txBody>
      </p:sp>
      <p:pic>
        <p:nvPicPr>
          <p:cNvPr id="8" name="Content Placeholder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3" r="18289"/>
          <a:stretch/>
        </p:blipFill>
        <p:spPr>
          <a:xfrm>
            <a:off x="6587543" y="1914936"/>
            <a:ext cx="4385256" cy="38767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87543" y="5591592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700" b="1" i="1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 Credit: SXS</a:t>
            </a:r>
            <a:endParaRPr kumimoji="0" lang="en-AU" sz="7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1190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838200" y="64201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The Big Questions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838200" y="2720131"/>
            <a:ext cx="5181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AU" sz="3600" dirty="0" smtClean="0"/>
              <a:t>Q: How have galaxies grown over time?</a:t>
            </a:r>
          </a:p>
        </p:txBody>
      </p:sp>
      <p:pic>
        <p:nvPicPr>
          <p:cNvPr id="11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476" y="2014735"/>
            <a:ext cx="4762500" cy="37242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304476" y="5538955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700" b="1" i="1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 Credit: NASA</a:t>
            </a:r>
            <a:endParaRPr kumimoji="0" lang="en-AU" sz="7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2304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305135"/>
            <a:ext cx="10515600" cy="2600497"/>
          </a:xfrm>
        </p:spPr>
        <p:txBody>
          <a:bodyPr>
            <a:normAutofit/>
          </a:bodyPr>
          <a:lstStyle/>
          <a:p>
            <a:r>
              <a:rPr lang="en-AU" sz="7200" b="1" dirty="0" smtClean="0">
                <a:solidFill>
                  <a:schemeClr val="accent5"/>
                </a:solidFill>
              </a:rPr>
              <a:t>Thank you, questions?</a:t>
            </a:r>
            <a:endParaRPr lang="en-AU" sz="72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687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Newtonian Gravity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387" y="1262018"/>
            <a:ext cx="5415747" cy="44318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87387" y="5493835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Sutori.com</a:t>
            </a:r>
            <a:endParaRPr lang="en-AU" sz="7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2139195" y="5955379"/>
                <a:ext cx="7875954" cy="1000529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en-AU" dirty="0" smtClean="0"/>
                  <a:t>F</a:t>
                </a:r>
                <a14:m>
                  <m:oMath xmlns:m="http://schemas.openxmlformats.org/officeDocument/2006/math">
                    <m:r>
                      <a:rPr lang="en-AU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b="0" i="1" smtClean="0">
                        <a:latin typeface="Cambria Math" panose="02040503050406030204" pitchFamily="18" charset="0"/>
                      </a:rPr>
                      <m:t>𝐺</m:t>
                    </m:r>
                    <m:f>
                      <m:fPr>
                        <m:ctrlPr>
                          <a:rPr lang="en-AU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AU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AU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p>
                          <m:sSupPr>
                            <m:ctrlPr>
                              <a:rPr lang="en-AU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AU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AU" dirty="0" smtClean="0"/>
              </a:p>
            </p:txBody>
          </p:sp>
        </mc:Choice>
        <mc:Fallback xmlns="">
          <p:sp>
            <p:nvSpPr>
              <p:cNvPr id="9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2139195" y="5955379"/>
                <a:ext cx="7875954" cy="1000529"/>
              </a:xfrm>
              <a:blipFill>
                <a:blip r:embed="rId3"/>
                <a:stretch>
                  <a:fillRect t="-182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7000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General Relativity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39195" y="5955379"/>
            <a:ext cx="7875954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Gravity is a result of spacetime warping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92" b="3496"/>
          <a:stretch/>
        </p:blipFill>
        <p:spPr>
          <a:xfrm>
            <a:off x="4028616" y="1322239"/>
            <a:ext cx="3933289" cy="437165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87115" y="5524552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</a:t>
            </a:r>
            <a:r>
              <a:rPr lang="en-AU" sz="700" b="1" i="1" dirty="0" err="1" smtClean="0"/>
              <a:t>Bettmann</a:t>
            </a:r>
            <a:r>
              <a:rPr lang="en-AU" sz="700" b="1" i="1" dirty="0" smtClean="0"/>
              <a:t>/CORBIS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3014659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General Relativity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08938" y="5924383"/>
            <a:ext cx="8198174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The more dense the object, the more spacetime warps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0" t="-264" r="11792" b="264"/>
          <a:stretch/>
        </p:blipFill>
        <p:spPr>
          <a:xfrm>
            <a:off x="2813062" y="1398678"/>
            <a:ext cx="6068298" cy="41884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954846" y="5332513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ESA-</a:t>
            </a:r>
            <a:r>
              <a:rPr lang="en-AU" sz="700" b="1" i="1" dirty="0" err="1" smtClean="0"/>
              <a:t>C.Carreau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262339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Warping of Spacetime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08938" y="5857471"/>
            <a:ext cx="8198174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Because spacetime isn’t flat it takes longer than we expected to pass by massive objects</a:t>
            </a:r>
          </a:p>
        </p:txBody>
      </p:sp>
      <p:pic>
        <p:nvPicPr>
          <p:cNvPr id="7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0" t="3050" r="1391" b="2113"/>
          <a:stretch/>
        </p:blipFill>
        <p:spPr>
          <a:xfrm>
            <a:off x="2752449" y="1689628"/>
            <a:ext cx="6606395" cy="3905260"/>
          </a:xfrm>
        </p:spPr>
      </p:pic>
    </p:spTree>
    <p:extLst>
      <p:ext uri="{BB962C8B-B14F-4D97-AF65-F5344CB8AC3E}">
        <p14:creationId xmlns:p14="http://schemas.microsoft.com/office/powerpoint/2010/main" val="101169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Warping of Spacetime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68285" y="5857471"/>
            <a:ext cx="8438827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Tested by measuring by bouncing radar signals off Venus</a:t>
            </a:r>
          </a:p>
        </p:txBody>
      </p:sp>
      <p:pic>
        <p:nvPicPr>
          <p:cNvPr id="6" name="Content Placeholder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0" t="1350" r="1691" b="1529"/>
          <a:stretch/>
        </p:blipFill>
        <p:spPr>
          <a:xfrm>
            <a:off x="3623793" y="1189494"/>
            <a:ext cx="4742935" cy="456282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053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461" y="0"/>
            <a:ext cx="10515600" cy="1325563"/>
          </a:xfrm>
        </p:spPr>
        <p:txBody>
          <a:bodyPr/>
          <a:lstStyle/>
          <a:p>
            <a:pPr algn="ctr"/>
            <a:r>
              <a:rPr lang="en-AU" sz="4800" b="1" dirty="0" smtClean="0">
                <a:solidFill>
                  <a:schemeClr val="accent5"/>
                </a:solidFill>
              </a:rPr>
              <a:t>GPS</a:t>
            </a:r>
            <a:endParaRPr lang="en-AU" sz="48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08938" y="5924383"/>
            <a:ext cx="8198174" cy="10005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dirty="0" smtClean="0"/>
              <a:t>If we didn’t understand General Relativity GPS wouldn’t work!</a:t>
            </a:r>
          </a:p>
        </p:txBody>
      </p:sp>
      <p:pic>
        <p:nvPicPr>
          <p:cNvPr id="7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264" y="1325563"/>
            <a:ext cx="4371993" cy="4351338"/>
          </a:xfrm>
        </p:spPr>
      </p:pic>
      <p:sp>
        <p:nvSpPr>
          <p:cNvPr id="9" name="TextBox 8"/>
          <p:cNvSpPr txBox="1"/>
          <p:nvPr/>
        </p:nvSpPr>
        <p:spPr>
          <a:xfrm>
            <a:off x="3746967" y="5492344"/>
            <a:ext cx="41801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700" b="1" i="1" dirty="0" smtClean="0"/>
              <a:t>Image Credit: NOAA</a:t>
            </a:r>
            <a:endParaRPr lang="en-AU" sz="700" dirty="0"/>
          </a:p>
        </p:txBody>
      </p:sp>
    </p:spTree>
    <p:extLst>
      <p:ext uri="{BB962C8B-B14F-4D97-AF65-F5344CB8AC3E}">
        <p14:creationId xmlns:p14="http://schemas.microsoft.com/office/powerpoint/2010/main" val="3705490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WoS Theme">
  <a:themeElements>
    <a:clrScheme name="Custom 1">
      <a:dk1>
        <a:srgbClr val="F47B20"/>
      </a:dk1>
      <a:lt1>
        <a:srgbClr val="B6E22D"/>
      </a:lt1>
      <a:dk2>
        <a:srgbClr val="BA5AE2"/>
      </a:dk2>
      <a:lt2>
        <a:srgbClr val="D5EE86"/>
      </a:lt2>
      <a:accent1>
        <a:srgbClr val="F47B20"/>
      </a:accent1>
      <a:accent2>
        <a:srgbClr val="AEABAB"/>
      </a:accent2>
      <a:accent3>
        <a:srgbClr val="D394EC"/>
      </a:accent3>
      <a:accent4>
        <a:srgbClr val="D5EE86"/>
      </a:accent4>
      <a:accent5>
        <a:srgbClr val="F47B20"/>
      </a:accent5>
      <a:accent6>
        <a:srgbClr val="F8A86C"/>
      </a:accent6>
      <a:hlink>
        <a:srgbClr val="B6E22D"/>
      </a:hlink>
      <a:folHlink>
        <a:srgbClr val="BA5AE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S Theme" id="{378CA2CF-EC80-4219-A529-ECD1C63A0A70}" vid="{1734F834-C728-45BB-8469-51E4C0A393C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1436</TotalTime>
  <Words>486</Words>
  <Application>Microsoft Office PowerPoint</Application>
  <PresentationFormat>Widescreen</PresentationFormat>
  <Paragraphs>101</Paragraphs>
  <Slides>34</Slides>
  <Notes>15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Office Theme</vt:lpstr>
      <vt:lpstr>WoS Theme</vt:lpstr>
      <vt:lpstr>Extreme Gravity and Black Holes</vt:lpstr>
      <vt:lpstr>Q: What is gravity?</vt:lpstr>
      <vt:lpstr>Newtonian Gravity</vt:lpstr>
      <vt:lpstr>Newtonian Gravity</vt:lpstr>
      <vt:lpstr>General Relativity</vt:lpstr>
      <vt:lpstr>General Relativity</vt:lpstr>
      <vt:lpstr>Warping of Spacetime</vt:lpstr>
      <vt:lpstr>Warping of Spacetime</vt:lpstr>
      <vt:lpstr>GPS</vt:lpstr>
      <vt:lpstr>Q: What are black holes?</vt:lpstr>
      <vt:lpstr>Life of a Star</vt:lpstr>
      <vt:lpstr>Black Holes</vt:lpstr>
      <vt:lpstr>Q: How do we observe  something we can’t see?</vt:lpstr>
      <vt:lpstr>Observing Black Holes</vt:lpstr>
      <vt:lpstr>Q: How big are black holes?</vt:lpstr>
      <vt:lpstr>Event Horizon</vt:lpstr>
      <vt:lpstr>Earth Sized Black Hole</vt:lpstr>
      <vt:lpstr>Earth Sized Black Hole</vt:lpstr>
      <vt:lpstr>4 Million Solar Mass Black Hole</vt:lpstr>
      <vt:lpstr>4 Million Solar Mass Black Hole</vt:lpstr>
      <vt:lpstr>4 Million Solar Mass Black Hole</vt:lpstr>
      <vt:lpstr>Q: How do we measure the mass of black holes?</vt:lpstr>
      <vt:lpstr>Nearby</vt:lpstr>
      <vt:lpstr>Far Away</vt:lpstr>
      <vt:lpstr>Q: Where you get your data?</vt:lpstr>
      <vt:lpstr>Dark Energy Survey</vt:lpstr>
      <vt:lpstr>Australian Dark Energy Survey</vt:lpstr>
      <vt:lpstr>PowerPoint Presentation</vt:lpstr>
      <vt:lpstr>PowerPoint Presentation</vt:lpstr>
      <vt:lpstr>Q: Why do I care about how much black holes weigh?</vt:lpstr>
      <vt:lpstr>PowerPoint Presentation</vt:lpstr>
      <vt:lpstr>PowerPoint Presentation</vt:lpstr>
      <vt:lpstr>PowerPoint Presentation</vt:lpstr>
      <vt:lpstr>Thank you, questions?</vt:lpstr>
    </vt:vector>
  </TitlesOfParts>
  <Company>The University of Queensland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Weighing Black Holes</dc:title>
  <dc:creator>Janie Hoormann</dc:creator>
  <cp:lastModifiedBy>Janie Hoormann</cp:lastModifiedBy>
  <cp:revision>69</cp:revision>
  <dcterms:created xsi:type="dcterms:W3CDTF">2017-07-12T07:04:33Z</dcterms:created>
  <dcterms:modified xsi:type="dcterms:W3CDTF">2019-01-16T05:14:25Z</dcterms:modified>
</cp:coreProperties>
</file>

<file path=docProps/thumbnail.jpeg>
</file>